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80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Центр" initials="Ц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5-22T17:37:40.383" idx="1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59F14A-182B-4A9C-BE6B-0FD698FD25C2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E3AFF7-B2AC-457D-9193-D56721DCA6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16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3AFF7-B2AC-457D-9193-D56721DCA660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6C5B-E29C-4040-8B87-2723819414EB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92AF-27D6-45C8-94E7-7DC0E5CB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6C5B-E29C-4040-8B87-2723819414EB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92AF-27D6-45C8-94E7-7DC0E5CB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6C5B-E29C-4040-8B87-2723819414EB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92AF-27D6-45C8-94E7-7DC0E5CB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6C5B-E29C-4040-8B87-2723819414EB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92AF-27D6-45C8-94E7-7DC0E5CB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6C5B-E29C-4040-8B87-2723819414EB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92AF-27D6-45C8-94E7-7DC0E5CB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6C5B-E29C-4040-8B87-2723819414EB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92AF-27D6-45C8-94E7-7DC0E5CB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6C5B-E29C-4040-8B87-2723819414EB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92AF-27D6-45C8-94E7-7DC0E5CB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6C5B-E29C-4040-8B87-2723819414EB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92AF-27D6-45C8-94E7-7DC0E5CB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6C5B-E29C-4040-8B87-2723819414EB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92AF-27D6-45C8-94E7-7DC0E5CB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6C5B-E29C-4040-8B87-2723819414EB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92AF-27D6-45C8-94E7-7DC0E5CB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6C5B-E29C-4040-8B87-2723819414EB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92AF-27D6-45C8-94E7-7DC0E5CB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16C5B-E29C-4040-8B87-2723819414EB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192AF-27D6-45C8-94E7-7DC0E5CB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16632"/>
            <a:ext cx="8358246" cy="857279"/>
          </a:xfrm>
        </p:spPr>
        <p:txBody>
          <a:bodyPr>
            <a:normAutofit fontScale="90000"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	</a:t>
            </a:r>
            <a:br>
              <a:rPr lang="ru-RU" b="1" dirty="0"/>
            </a:br>
            <a:r>
              <a:rPr lang="ru-RU" sz="4900" b="1" dirty="0">
                <a:latin typeface="Times New Roman" pitchFamily="18" charset="0"/>
                <a:cs typeface="Times New Roman" pitchFamily="18" charset="0"/>
              </a:rPr>
              <a:t>Школьный </a:t>
            </a:r>
            <a:r>
              <a:rPr lang="ru-RU" sz="4900" b="1" dirty="0" err="1">
                <a:latin typeface="Times New Roman" pitchFamily="18" charset="0"/>
                <a:cs typeface="Times New Roman" pitchFamily="18" charset="0"/>
              </a:rPr>
              <a:t>буллинг</a:t>
            </a:r>
            <a:r>
              <a:rPr lang="ru-RU" sz="4900" b="1" dirty="0">
                <a:latin typeface="Times New Roman" pitchFamily="18" charset="0"/>
                <a:cs typeface="Times New Roman" pitchFamily="18" charset="0"/>
              </a:rPr>
              <a:t>, как причина возникновения </a:t>
            </a:r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>аутодеструктивного </a:t>
            </a:r>
            <a:r>
              <a:rPr lang="ru-RU" sz="4900" b="1" dirty="0">
                <a:latin typeface="Times New Roman" pitchFamily="18" charset="0"/>
                <a:cs typeface="Times New Roman" pitchFamily="18" charset="0"/>
              </a:rPr>
              <a:t>поведения у несовершеннолетних</a:t>
            </a:r>
            <a:br>
              <a:rPr lang="ru-RU" sz="49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</a:t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D:\Ковалева\Картинки\d9ac497c-25cb-4195-8db9-c60b1f63bc01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848" y="4221088"/>
            <a:ext cx="3214678" cy="211492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85729"/>
            <a:ext cx="7958166" cy="1571635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Наиболее часто жертвами школьного буллинга становятся дети, имеющие: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357298"/>
            <a:ext cx="8058184" cy="4924444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физические недостатки;</a:t>
            </a:r>
          </a:p>
          <a:p>
            <a:pPr algn="l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особенности поведения;</a:t>
            </a:r>
          </a:p>
          <a:p>
            <a:pPr algn="l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особенности внешности;</a:t>
            </a:r>
          </a:p>
          <a:p>
            <a:pPr algn="l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неразвитые социальные; </a:t>
            </a:r>
          </a:p>
          <a:p>
            <a:pPr algn="l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неуспешность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учебе; </a:t>
            </a:r>
          </a:p>
          <a:p>
            <a:pPr algn="l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отсутствие опыта жизни в коллективе (домашние дети); </a:t>
            </a:r>
          </a:p>
          <a:p>
            <a:pPr algn="l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болезни; </a:t>
            </a:r>
          </a:p>
          <a:p>
            <a:pPr algn="l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низкий интеллект и трудности в обучении. </a:t>
            </a:r>
          </a:p>
        </p:txBody>
      </p:sp>
      <p:pic>
        <p:nvPicPr>
          <p:cNvPr id="1026" name="Picture 2" descr="D:\Ковалева\Картинки\1444208082_unicef_one_shot_fatt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556308"/>
            <a:ext cx="4071934" cy="395347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85729"/>
            <a:ext cx="7958166" cy="1357321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Типы адаптации детей к 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психотравме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1643050"/>
            <a:ext cx="6772300" cy="3143272"/>
          </a:xfrm>
        </p:spPr>
        <p:txBody>
          <a:bodyPr>
            <a:noAutofit/>
          </a:bodyPr>
          <a:lstStyle/>
          <a:p>
            <a:pPr lvl="0" algn="l">
              <a:buFont typeface="Arial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Активное сопротивление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Пассивное сопротивление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Отказ от сопротивления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Бегство от травли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Проблемно-усугубляющее поведение</a:t>
            </a:r>
          </a:p>
          <a:p>
            <a:pPr algn="l"/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D:\Ковалева\Картинки\como-colocar-fim-bullying-escolas_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4214819"/>
            <a:ext cx="5333994" cy="264318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Последствия опыта участия в 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буллинге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детей-буллеров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Трудности с успеваемостью в школе</a:t>
            </a:r>
          </a:p>
          <a:p>
            <a:pPr lvl="0"/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Трудности с социализацией</a:t>
            </a:r>
          </a:p>
          <a:p>
            <a:pPr lvl="0"/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Трудности самоопределения</a:t>
            </a:r>
          </a:p>
          <a:p>
            <a:endParaRPr lang="ru-RU" dirty="0"/>
          </a:p>
        </p:txBody>
      </p:sp>
      <p:pic>
        <p:nvPicPr>
          <p:cNvPr id="13315" name="Picture 3" descr="D:\Ковалева\Картинки\upl_1521649164_1768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618032"/>
            <a:ext cx="3357554" cy="223996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Факторы, способствующие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буллингу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в классе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Отсутствие контроля </a:t>
            </a:r>
          </a:p>
          <a:p>
            <a:pPr lvl="0"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 за поведением на </a:t>
            </a:r>
          </a:p>
          <a:p>
            <a:pPr lvl="0"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  переменах</a:t>
            </a:r>
          </a:p>
          <a:p>
            <a:pPr lvl="0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Позиция безразличия в отношении насилия со стороны сверстников</a:t>
            </a:r>
          </a:p>
          <a:p>
            <a:pPr lvl="0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Равнодушие, как установка со стороны педагогов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Подходы школ к решению буллинга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600201"/>
            <a:ext cx="8329642" cy="4757757"/>
          </a:xfrm>
        </p:spPr>
        <p:txBody>
          <a:bodyPr>
            <a:normAutofit fontScale="40000" lnSpcReduction="20000"/>
          </a:bodyPr>
          <a:lstStyle/>
          <a:p>
            <a:pPr lvl="0"/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111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1100" dirty="0" err="1">
                <a:latin typeface="Times New Roman" pitchFamily="18" charset="0"/>
                <a:cs typeface="Times New Roman" pitchFamily="18" charset="0"/>
              </a:rPr>
              <a:t>невмешательский</a:t>
            </a:r>
            <a:r>
              <a:rPr lang="ru-RU" sz="11100" dirty="0"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lvl="0">
              <a:buNone/>
            </a:pPr>
            <a:r>
              <a:rPr lang="ru-RU" sz="11100" dirty="0">
                <a:latin typeface="Times New Roman" pitchFamily="18" charset="0"/>
                <a:cs typeface="Times New Roman" pitchFamily="18" charset="0"/>
              </a:rPr>
              <a:t>подход</a:t>
            </a:r>
          </a:p>
          <a:p>
            <a:pPr lvl="0" algn="ctr">
              <a:buNone/>
            </a:pPr>
            <a:r>
              <a:rPr lang="ru-RU" sz="11100" dirty="0">
                <a:latin typeface="Times New Roman" pitchFamily="18" charset="0"/>
                <a:cs typeface="Times New Roman" pitchFamily="18" charset="0"/>
              </a:rPr>
              <a:t>подход </a:t>
            </a:r>
          </a:p>
          <a:p>
            <a:pPr lvl="0" algn="ctr">
              <a:buNone/>
            </a:pPr>
            <a:r>
              <a:rPr lang="ru-RU" sz="11100" dirty="0">
                <a:latin typeface="Times New Roman" pitchFamily="18" charset="0"/>
                <a:cs typeface="Times New Roman" pitchFamily="18" charset="0"/>
              </a:rPr>
              <a:t>«твердой руки»</a:t>
            </a:r>
          </a:p>
          <a:p>
            <a:pPr lvl="0" algn="r">
              <a:buNone/>
            </a:pPr>
            <a:r>
              <a:rPr lang="ru-RU" sz="111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1100" dirty="0" err="1">
                <a:latin typeface="Times New Roman" pitchFamily="18" charset="0"/>
                <a:cs typeface="Times New Roman" pitchFamily="18" charset="0"/>
              </a:rPr>
              <a:t>возмемся</a:t>
            </a:r>
            <a:r>
              <a:rPr lang="ru-RU" sz="111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r">
              <a:buNone/>
            </a:pPr>
            <a:r>
              <a:rPr lang="ru-RU" sz="11100" dirty="0">
                <a:latin typeface="Times New Roman" pitchFamily="18" charset="0"/>
                <a:cs typeface="Times New Roman" pitchFamily="18" charset="0"/>
              </a:rPr>
              <a:t>за руки»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rot="5400000">
            <a:off x="2143108" y="1428736"/>
            <a:ext cx="714380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>
            <a:off x="4572000" y="1857364"/>
            <a:ext cx="1785950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6200000" flipH="1">
            <a:off x="5286380" y="2357430"/>
            <a:ext cx="3214710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4" name="Picture 6" descr="D:\Ковалева\Картинки\899378_f75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8"/>
            <a:ext cx="4786314" cy="228599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428604"/>
            <a:ext cx="7772400" cy="1470025"/>
          </a:xfrm>
        </p:spPr>
        <p:txBody>
          <a:bodyPr>
            <a:noAutofit/>
          </a:bodyPr>
          <a:lstStyle/>
          <a:p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Кибербуллинг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4800" dirty="0" err="1">
                <a:latin typeface="Times New Roman" pitchFamily="18" charset="0"/>
                <a:cs typeface="Times New Roman" pitchFamily="18" charset="0"/>
              </a:rPr>
              <a:t>cyberbullying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)-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2071678"/>
            <a:ext cx="6986614" cy="3281370"/>
          </a:xfrm>
        </p:spPr>
        <p:txBody>
          <a:bodyPr>
            <a:noAutofit/>
          </a:bodyPr>
          <a:lstStyle/>
          <a:p>
            <a:pPr algn="l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одна из форм преследования, травли, запугивания, насилия подростков и младших детей при помощи </a:t>
            </a:r>
          </a:p>
          <a:p>
            <a:pPr algn="l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Информационно-коммуникационных </a:t>
            </a:r>
          </a:p>
          <a:p>
            <a:pPr algn="l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технологий, а именно Интернета и мобильных телефонов.</a:t>
            </a:r>
          </a:p>
        </p:txBody>
      </p:sp>
      <p:pic>
        <p:nvPicPr>
          <p:cNvPr id="10242" name="Picture 2" descr="D:\Ковалева\Картинки\8245771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000264" cy="2000264"/>
          </a:xfrm>
          <a:prstGeom prst="rect">
            <a:avLst/>
          </a:prstGeom>
          <a:noFill/>
        </p:spPr>
      </p:pic>
      <p:pic>
        <p:nvPicPr>
          <p:cNvPr id="10243" name="Picture 3" descr="D:\Ковалева\Картинки\cyberbullying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80722" y="4929198"/>
            <a:ext cx="2739403" cy="179704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Типы </a:t>
            </a:r>
            <a:r>
              <a:rPr lang="ru-RU" sz="5400" dirty="0" err="1">
                <a:latin typeface="Times New Roman" pitchFamily="18" charset="0"/>
                <a:cs typeface="Times New Roman" pitchFamily="18" charset="0"/>
              </a:rPr>
              <a:t>кибербуллинга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258204" cy="476886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/>
              <a:t>-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перепалки (</a:t>
            </a:r>
            <a:r>
              <a:rPr lang="ru-RU" sz="3500" dirty="0" err="1">
                <a:latin typeface="Times New Roman" pitchFamily="18" charset="0"/>
                <a:cs typeface="Times New Roman" pitchFamily="18" charset="0"/>
              </a:rPr>
              <a:t>флейминг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>
              <a:buNone/>
            </a:pP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-нападки (постоянные атаки);</a:t>
            </a:r>
          </a:p>
          <a:p>
            <a:pPr>
              <a:buNone/>
            </a:pP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-клевета;</a:t>
            </a:r>
          </a:p>
          <a:p>
            <a:pPr>
              <a:buNone/>
            </a:pP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-самозванство;</a:t>
            </a:r>
          </a:p>
          <a:p>
            <a:pPr>
              <a:buNone/>
            </a:pP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-выманивание конфиденциальной информации;</a:t>
            </a:r>
          </a:p>
          <a:p>
            <a:pPr>
              <a:buNone/>
            </a:pP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-изоляция;</a:t>
            </a:r>
          </a:p>
          <a:p>
            <a:pPr>
              <a:buNone/>
            </a:pP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500" dirty="0" err="1">
                <a:latin typeface="Times New Roman" pitchFamily="18" charset="0"/>
                <a:cs typeface="Times New Roman" pitchFamily="18" charset="0"/>
              </a:rPr>
              <a:t>киберпреследование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500" dirty="0" err="1">
                <a:latin typeface="Times New Roman" pitchFamily="18" charset="0"/>
                <a:cs typeface="Times New Roman" pitchFamily="18" charset="0"/>
              </a:rPr>
              <a:t>хеппислепинг</a:t>
            </a:r>
            <a:endParaRPr lang="ru-RU" sz="3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D:\Ковалева\Картинки\kievskie_podrostki_dobrovolno_rasstajutsj-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4244006"/>
            <a:ext cx="3671894" cy="242668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429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Первичная </a:t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профилактика </a:t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реализуется по трем </a:t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направлениям: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571744"/>
            <a:ext cx="8401080" cy="3554419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Создание условий недопущения буллинга.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Скорейшее и грамотное разобщение ребенка со стрессовыми воздействиями.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Укрепление защитных сил организма в противостоянии травле как для условно здоровых детей, так и для уже имеющих соматическую или психическую патологию.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1266" name="Picture 2" descr="D:\Ковалева\Картинки\stopBully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2781079" cy="185736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7772400" cy="1470025"/>
          </a:xfrm>
        </p:spPr>
        <p:txBody>
          <a:bodyPr>
            <a:noAutofit/>
          </a:bodyPr>
          <a:lstStyle/>
          <a:p>
            <a:pPr algn="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Вторичная профилактика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-выявление у подростков патологических последствий буллинга и оказанию квалифицированной комплексной помощи.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Третичная профилактика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-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реабилитация детей и подростков с тяжелыми формами 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последствий травли.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 descr="D:\Ковалева\Картинки\F76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929042"/>
            <a:ext cx="2928958" cy="292895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Предотвращение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аутодеструктивного поведения.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Внимательное отношение к изменениям в  поведении подростка.</a:t>
            </a:r>
          </a:p>
          <a:p>
            <a:pPr lvl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Доверительное общение с подростком. </a:t>
            </a:r>
          </a:p>
          <a:p>
            <a:pPr lvl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Оптимизация межличностных отношений в школе. </a:t>
            </a:r>
          </a:p>
          <a:p>
            <a:pPr lvl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Профилактика конфликтов.</a:t>
            </a:r>
          </a:p>
          <a:p>
            <a:pPr lvl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Социально-правовое </a:t>
            </a:r>
          </a:p>
          <a:p>
            <a:pPr lvl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воспитание подростков. </a:t>
            </a:r>
          </a:p>
          <a:p>
            <a:endParaRPr lang="ru-RU" dirty="0"/>
          </a:p>
        </p:txBody>
      </p:sp>
      <p:pic>
        <p:nvPicPr>
          <p:cNvPr id="19458" name="Picture 2" descr="D:\Ковалева\Картинки\soxranite_samoe_dorogo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4429132"/>
            <a:ext cx="4429124" cy="242886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14291"/>
            <a:ext cx="7572428" cy="1643074"/>
          </a:xfrm>
        </p:spPr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 подростковом возрасте: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1643050"/>
            <a:ext cx="7786742" cy="4000528"/>
          </a:xfrm>
          <a:noFill/>
        </p:spPr>
        <p:txBody>
          <a:bodyPr>
            <a:noAutofit/>
          </a:bodyPr>
          <a:lstStyle/>
          <a:p>
            <a:pPr algn="l"/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-складываются, оформляются устойчивые формы поведения, </a:t>
            </a:r>
          </a:p>
          <a:p>
            <a:pPr algn="l"/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-черты характера, </a:t>
            </a:r>
          </a:p>
          <a:p>
            <a:pPr algn="l"/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-способы эмоционального реагирования, это пора достижений, стремительного наращивания знаний, умений, </a:t>
            </a:r>
          </a:p>
          <a:p>
            <a:pPr algn="l"/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-становление «Я», </a:t>
            </a:r>
          </a:p>
          <a:p>
            <a:pPr algn="l"/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обретение новой социальной </a:t>
            </a:r>
          </a:p>
          <a:p>
            <a:pPr algn="l"/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позиции. </a:t>
            </a:r>
          </a:p>
        </p:txBody>
      </p:sp>
      <p:pic>
        <p:nvPicPr>
          <p:cNvPr id="16386" name="Picture 2" descr="D:\Ковалева\Картинки\1492089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5621" y="4000504"/>
            <a:ext cx="3718380" cy="285749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D:\Ковалева\Картинки\247596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1484784"/>
            <a:ext cx="8267753" cy="36004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571481"/>
            <a:ext cx="7815290" cy="157163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 психофизиологическом уровне подростки могут испытывать дискомфорт от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2500306"/>
            <a:ext cx="7572428" cy="3714776"/>
          </a:xfrm>
        </p:spPr>
        <p:txBody>
          <a:bodyPr>
            <a:normAutofit/>
          </a:bodyPr>
          <a:lstStyle/>
          <a:p>
            <a:pPr algn="l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-неустойчивости эмоциональной сферы;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-особенностей высшей нервной деятельности;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-высокого уровня </a:t>
            </a:r>
          </a:p>
          <a:p>
            <a:pPr algn="l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ситуативной </a:t>
            </a:r>
          </a:p>
          <a:p>
            <a:pPr algn="l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тревожности.</a:t>
            </a:r>
          </a:p>
          <a:p>
            <a:endParaRPr lang="ru-RU" dirty="0"/>
          </a:p>
        </p:txBody>
      </p:sp>
      <p:pic>
        <p:nvPicPr>
          <p:cNvPr id="18434" name="Picture 2" descr="D:\Ковалева\Картинки\Depositphotos_12241633_s8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3714752"/>
            <a:ext cx="5039724" cy="314324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428604"/>
            <a:ext cx="7772400" cy="1470025"/>
          </a:xfrm>
        </p:spPr>
        <p:txBody>
          <a:bodyPr/>
          <a:lstStyle/>
          <a:p>
            <a:r>
              <a:rPr lang="ru-RU" b="1" dirty="0"/>
              <a:t>Содержание психического развития: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2214554"/>
            <a:ext cx="7858180" cy="3429024"/>
          </a:xfrm>
        </p:spPr>
        <p:txBody>
          <a:bodyPr>
            <a:noAutofit/>
          </a:bodyPr>
          <a:lstStyle/>
          <a:p>
            <a:pPr algn="l"/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</a:p>
          <a:p>
            <a:pPr algn="l"/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самосознания; </a:t>
            </a:r>
          </a:p>
          <a:p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появление </a:t>
            </a:r>
          </a:p>
          <a:p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образа «Я»   </a:t>
            </a:r>
          </a:p>
          <a:p>
            <a:pPr algn="r"/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появление </a:t>
            </a:r>
          </a:p>
          <a:p>
            <a:pPr algn="r"/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устойчивости </a:t>
            </a:r>
          </a:p>
          <a:p>
            <a:pPr algn="r"/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самооценки </a:t>
            </a:r>
          </a:p>
          <a:p>
            <a:pPr algn="r"/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3" descr="D:\Ковалева\Картинки\Post-GCSE-qual-W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14818"/>
            <a:ext cx="3977604" cy="2643182"/>
          </a:xfrm>
          <a:prstGeom prst="rect">
            <a:avLst/>
          </a:prstGeom>
          <a:noFill/>
        </p:spPr>
      </p:pic>
      <p:cxnSp>
        <p:nvCxnSpPr>
          <p:cNvPr id="13" name="Прямая со стрелкой 12"/>
          <p:cNvCxnSpPr/>
          <p:nvPr/>
        </p:nvCxnSpPr>
        <p:spPr>
          <a:xfrm rot="10800000" flipV="1">
            <a:off x="2357422" y="1857364"/>
            <a:ext cx="1285884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>
            <a:off x="4000496" y="2714620"/>
            <a:ext cx="185738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6200000" flipH="1">
            <a:off x="4929190" y="2500306"/>
            <a:ext cx="2857520" cy="15716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0"/>
            <a:ext cx="8029604" cy="3429023"/>
          </a:xfrm>
        </p:spPr>
        <p:txBody>
          <a:bodyPr>
            <a:noAutofit/>
          </a:bodyPr>
          <a:lstStyle/>
          <a:p>
            <a:pPr lvl="0"/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Ведущая деятельность – общение со сверстниками</a:t>
            </a: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>
                <a:latin typeface="Times New Roman" pitchFamily="18" charset="0"/>
                <a:cs typeface="Times New Roman" pitchFamily="18" charset="0"/>
              </a:rPr>
            </a:b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D:\Ковалева\Картинки\478568_522303714473704_1677897699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357430"/>
            <a:ext cx="6334136" cy="432621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Насилием является любое поведение, которое нарушает права другого человека.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098" name="Picture 2" descr="D:\Ковалева\Картинки\depressiya_u_podrostka_970_7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4000504"/>
            <a:ext cx="3671894" cy="244792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0"/>
            <a:ext cx="8786842" cy="6572272"/>
          </a:xfrm>
        </p:spPr>
        <p:txBody>
          <a:bodyPr>
            <a:noAutofit/>
          </a:bodyPr>
          <a:lstStyle/>
          <a:p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Школьное насилие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это вид насилия, при котором имеет</a:t>
            </a:r>
          </a:p>
          <a:p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место применение силы между детьми или учителями по отношению к ученикам или крайне редко – учениками по отношению к учителю. </a:t>
            </a:r>
          </a:p>
          <a:p>
            <a:endParaRPr lang="ru-RU" sz="4000" dirty="0"/>
          </a:p>
        </p:txBody>
      </p:sp>
      <p:pic>
        <p:nvPicPr>
          <p:cNvPr id="2050" name="Picture 2" descr="D:\Ковалева\Картинки\prev800_f19dc50419bf502ffd43a79e5eebc76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3428993" cy="200024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428604"/>
            <a:ext cx="7772400" cy="1470025"/>
          </a:xfrm>
        </p:spPr>
        <p:txBody>
          <a:bodyPr/>
          <a:lstStyle/>
          <a:p>
            <a:r>
              <a:rPr lang="ru-RU" b="1" dirty="0"/>
              <a:t>Школьное насилие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1571612"/>
            <a:ext cx="7929618" cy="4252930"/>
          </a:xfrm>
        </p:spPr>
        <p:txBody>
          <a:bodyPr>
            <a:normAutofit/>
          </a:bodyPr>
          <a:lstStyle/>
          <a:p>
            <a:pPr algn="r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Физическое насилие          Эмоциональное насилие</a:t>
            </a:r>
          </a:p>
          <a:p>
            <a:endParaRPr lang="ru-RU" dirty="0"/>
          </a:p>
        </p:txBody>
      </p:sp>
      <p:pic>
        <p:nvPicPr>
          <p:cNvPr id="5122" name="Picture 2" descr="D:\Ковалева\Картинки\v-krymu-za-tri-mesyatsa-podrostki-sovershili-4-suitsida-i-9-popytok-samoubiystv_foto-iz-otkrytykh-istochnikov_1_2017-04-23-08-50-08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1" y="3316596"/>
            <a:ext cx="7286676" cy="3327114"/>
          </a:xfrm>
          <a:prstGeom prst="rect">
            <a:avLst/>
          </a:prstGeom>
          <a:noFill/>
        </p:spPr>
      </p:pic>
      <p:cxnSp>
        <p:nvCxnSpPr>
          <p:cNvPr id="6" name="Прямая со стрелкой 5"/>
          <p:cNvCxnSpPr/>
          <p:nvPr/>
        </p:nvCxnSpPr>
        <p:spPr>
          <a:xfrm rot="5400000">
            <a:off x="3178959" y="1393017"/>
            <a:ext cx="1000132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5786446" y="1142984"/>
            <a:ext cx="1643074" cy="1071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Буллинг-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это длительный процесс, сознательного жестокого отношения, физического и (или) психического со стороны одного или группы детей по отношению к другому ребенку.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D:\Ковалева\Картинки\depression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4000504"/>
            <a:ext cx="3186106" cy="221417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Параллакс</Template>
  <TotalTime>279</TotalTime>
  <Words>322</Words>
  <Application>Microsoft Office PowerPoint</Application>
  <PresentationFormat>Экран (4:3)</PresentationFormat>
  <Paragraphs>90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         Школьный буллинг, как причина возникновения аутодеструктивного поведения у несовершеннолетних                                                                       </vt:lpstr>
      <vt:lpstr>В подростковом возрасте:</vt:lpstr>
      <vt:lpstr>На психофизиологическом уровне подростки могут испытывать дискомфорт от</vt:lpstr>
      <vt:lpstr>Содержание психического развития:</vt:lpstr>
      <vt:lpstr> Ведущая деятельность – общение со сверстниками </vt:lpstr>
      <vt:lpstr>        Насилием является любое поведение, которое нарушает права другого человека.   </vt:lpstr>
      <vt:lpstr>Презентация PowerPoint</vt:lpstr>
      <vt:lpstr>Школьное насилие  </vt:lpstr>
      <vt:lpstr>    Буллинг- это длительный процесс, сознательного жестокого отношения, физического и (или) психического со стороны одного или группы детей по отношению к другому ребенку.  </vt:lpstr>
      <vt:lpstr>Наиболее часто жертвами школьного буллинга становятся дети, имеющие:  </vt:lpstr>
      <vt:lpstr>Типы адаптации детей к психотравме:</vt:lpstr>
      <vt:lpstr> Последствия опыта участия в буллинге для детей-буллеров </vt:lpstr>
      <vt:lpstr> Факторы, способствующие буллингу в классе </vt:lpstr>
      <vt:lpstr> Подходы школ к решению буллинга </vt:lpstr>
      <vt:lpstr>Кибербуллинг (cyberbullying)-</vt:lpstr>
      <vt:lpstr>Типы кибербуллинга</vt:lpstr>
      <vt:lpstr>  Первичная  профилактика  реализуется по трем  направлениям: </vt:lpstr>
      <vt:lpstr>       Вторичная профилактика -выявление у подростков патологических последствий буллинга и оказанию квалифицированной комплексной помощи.  Третичная профилактика - реабилитация детей и подростков с тяжелыми формами  последствий травли.  </vt:lpstr>
      <vt:lpstr> Предотвращение аутодеструктивного поведения. 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Школьный буллинг, как причина возникновения суицидального поведения у несовершеннолетних</dc:title>
  <dc:creator>Бортновская Ольга</dc:creator>
  <cp:lastModifiedBy>Микова Анастасия Александровна</cp:lastModifiedBy>
  <cp:revision>29</cp:revision>
  <dcterms:created xsi:type="dcterms:W3CDTF">2018-05-22T07:22:46Z</dcterms:created>
  <dcterms:modified xsi:type="dcterms:W3CDTF">2023-02-20T06:56:23Z</dcterms:modified>
</cp:coreProperties>
</file>